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Arial Unicode Bold" charset="1" panose="020B0704020202020204"/>
      <p:regular r:id="rId13"/>
    </p:embeddedFont>
    <p:embeddedFont>
      <p:font typeface="Maven Pro" charset="1" panose="00000500000000000000"/>
      <p:regular r:id="rId14"/>
    </p:embeddedFont>
    <p:embeddedFont>
      <p:font typeface="Open Sans 1 Bold" charset="1" panose="020B0806030504020204"/>
      <p:regular r:id="rId15"/>
    </p:embeddedFont>
    <p:embeddedFont>
      <p:font typeface="Open Sans 1" charset="1" panose="020B0606030504020204"/>
      <p:regular r:id="rId16"/>
    </p:embeddedFont>
    <p:embeddedFont>
      <p:font typeface="Maven Pro Bold" charset="1" panose="00000800000000000000"/>
      <p:regular r:id="rId17"/>
    </p:embeddedFont>
    <p:embeddedFont>
      <p:font typeface="Open Sans 2 Bold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E6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211950" y="-104775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4114800" y="0"/>
                </a:moveTo>
                <a:lnTo>
                  <a:pt x="0" y="0"/>
                </a:lnTo>
                <a:lnTo>
                  <a:pt x="0" y="4114800"/>
                </a:lnTo>
                <a:lnTo>
                  <a:pt x="4114800" y="4114800"/>
                </a:lnTo>
                <a:lnTo>
                  <a:pt x="41148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4297025" y="6296025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4114800"/>
                </a:moveTo>
                <a:lnTo>
                  <a:pt x="4114800" y="4114800"/>
                </a:lnTo>
                <a:lnTo>
                  <a:pt x="41148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8039083"/>
            <a:ext cx="516220" cy="2057400"/>
          </a:xfrm>
          <a:custGeom>
            <a:avLst/>
            <a:gdLst/>
            <a:ahLst/>
            <a:cxnLst/>
            <a:rect r="r" b="b" t="t" l="l"/>
            <a:pathLst>
              <a:path h="2057400" w="516220">
                <a:moveTo>
                  <a:pt x="0" y="0"/>
                </a:moveTo>
                <a:lnTo>
                  <a:pt x="516220" y="0"/>
                </a:lnTo>
                <a:lnTo>
                  <a:pt x="51622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657548" y="293921"/>
            <a:ext cx="516220" cy="2057400"/>
          </a:xfrm>
          <a:custGeom>
            <a:avLst/>
            <a:gdLst/>
            <a:ahLst/>
            <a:cxnLst/>
            <a:rect r="r" b="b" t="t" l="l"/>
            <a:pathLst>
              <a:path h="2057400" w="516220">
                <a:moveTo>
                  <a:pt x="0" y="0"/>
                </a:moveTo>
                <a:lnTo>
                  <a:pt x="516220" y="0"/>
                </a:lnTo>
                <a:lnTo>
                  <a:pt x="51622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9077308"/>
            <a:ext cx="2716317" cy="1358159"/>
          </a:xfrm>
          <a:custGeom>
            <a:avLst/>
            <a:gdLst/>
            <a:ahLst/>
            <a:cxnLst/>
            <a:rect r="r" b="b" t="t" l="l"/>
            <a:pathLst>
              <a:path h="1358159" w="2716317">
                <a:moveTo>
                  <a:pt x="0" y="0"/>
                </a:moveTo>
                <a:lnTo>
                  <a:pt x="2716317" y="0"/>
                </a:lnTo>
                <a:lnTo>
                  <a:pt x="2716317" y="1358159"/>
                </a:lnTo>
                <a:lnTo>
                  <a:pt x="0" y="135815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4542983" y="-104775"/>
            <a:ext cx="2716317" cy="1358159"/>
          </a:xfrm>
          <a:custGeom>
            <a:avLst/>
            <a:gdLst/>
            <a:ahLst/>
            <a:cxnLst/>
            <a:rect r="r" b="b" t="t" l="l"/>
            <a:pathLst>
              <a:path h="1358159" w="2716317">
                <a:moveTo>
                  <a:pt x="0" y="1358159"/>
                </a:moveTo>
                <a:lnTo>
                  <a:pt x="2716317" y="1358159"/>
                </a:lnTo>
                <a:lnTo>
                  <a:pt x="2716317" y="0"/>
                </a:lnTo>
                <a:lnTo>
                  <a:pt x="0" y="0"/>
                </a:lnTo>
                <a:lnTo>
                  <a:pt x="0" y="1358159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253411" y="1918979"/>
            <a:ext cx="14768481" cy="3935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19"/>
              </a:lnSpc>
            </a:pPr>
            <a:r>
              <a:rPr lang="en-US" b="true" sz="9399">
                <a:solidFill>
                  <a:srgbClr val="25293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SELF-DRIVING CAR </a:t>
            </a:r>
            <a:r>
              <a:rPr lang="en-US" b="true" sz="9399">
                <a:solidFill>
                  <a:srgbClr val="25293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RACING GAME: A REINFORCEMENT LEARNING APPROACH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745017" y="7504554"/>
            <a:ext cx="11006531" cy="2395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4"/>
              </a:lnSpc>
            </a:pPr>
            <a:r>
              <a:rPr lang="en-US" sz="3784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M</a:t>
            </a:r>
            <a:r>
              <a:rPr lang="en-US" sz="3784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d. Rajib Hossain              1921038042</a:t>
            </a:r>
          </a:p>
          <a:p>
            <a:pPr algn="ctr">
              <a:lnSpc>
                <a:spcPts val="3784"/>
              </a:lnSpc>
            </a:pPr>
            <a:r>
              <a:rPr lang="en-US" sz="3784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S M Samiul Haq                  2011103042</a:t>
            </a:r>
          </a:p>
          <a:p>
            <a:pPr algn="ctr">
              <a:lnSpc>
                <a:spcPts val="3784"/>
              </a:lnSpc>
            </a:pPr>
            <a:r>
              <a:rPr lang="en-US" sz="3784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MD Mohaiminul Islam         2012138042</a:t>
            </a:r>
          </a:p>
          <a:p>
            <a:pPr algn="ctr">
              <a:lnSpc>
                <a:spcPts val="3784"/>
              </a:lnSpc>
            </a:pPr>
            <a:r>
              <a:rPr lang="en-US" sz="3784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Jannatul Ferdous Prome    2021770042</a:t>
            </a:r>
          </a:p>
          <a:p>
            <a:pPr algn="ctr">
              <a:lnSpc>
                <a:spcPts val="3784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E6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8229600"/>
            <a:ext cx="516220" cy="2057400"/>
          </a:xfrm>
          <a:custGeom>
            <a:avLst/>
            <a:gdLst/>
            <a:ahLst/>
            <a:cxnLst/>
            <a:rect r="r" b="b" t="t" l="l"/>
            <a:pathLst>
              <a:path h="2057400" w="516220">
                <a:moveTo>
                  <a:pt x="0" y="0"/>
                </a:moveTo>
                <a:lnTo>
                  <a:pt x="516220" y="0"/>
                </a:lnTo>
                <a:lnTo>
                  <a:pt x="51622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71683" y="8822520"/>
            <a:ext cx="2716317" cy="1358159"/>
          </a:xfrm>
          <a:custGeom>
            <a:avLst/>
            <a:gdLst/>
            <a:ahLst/>
            <a:cxnLst/>
            <a:rect r="r" b="b" t="t" l="l"/>
            <a:pathLst>
              <a:path h="1358159" w="2716317">
                <a:moveTo>
                  <a:pt x="0" y="0"/>
                </a:moveTo>
                <a:lnTo>
                  <a:pt x="2716317" y="0"/>
                </a:lnTo>
                <a:lnTo>
                  <a:pt x="2716317" y="1358159"/>
                </a:lnTo>
                <a:lnTo>
                  <a:pt x="0" y="1358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354175" y="-123825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516220" y="3422098"/>
            <a:ext cx="17535760" cy="1721402"/>
            <a:chOff x="0" y="0"/>
            <a:chExt cx="2570527" cy="25233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570527" cy="252336"/>
            </a:xfrm>
            <a:custGeom>
              <a:avLst/>
              <a:gdLst/>
              <a:ahLst/>
              <a:cxnLst/>
              <a:rect r="r" b="b" t="t" l="l"/>
              <a:pathLst>
                <a:path h="252336" w="2570527">
                  <a:moveTo>
                    <a:pt x="2367327" y="0"/>
                  </a:moveTo>
                  <a:cubicBezTo>
                    <a:pt x="2479551" y="0"/>
                    <a:pt x="2570527" y="56487"/>
                    <a:pt x="2570527" y="126168"/>
                  </a:cubicBezTo>
                  <a:cubicBezTo>
                    <a:pt x="2570527" y="195849"/>
                    <a:pt x="2479551" y="252336"/>
                    <a:pt x="2367327" y="252336"/>
                  </a:cubicBezTo>
                  <a:lnTo>
                    <a:pt x="203200" y="252336"/>
                  </a:lnTo>
                  <a:cubicBezTo>
                    <a:pt x="90976" y="252336"/>
                    <a:pt x="0" y="195849"/>
                    <a:pt x="0" y="126168"/>
                  </a:cubicBezTo>
                  <a:cubicBezTo>
                    <a:pt x="0" y="56487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570527" cy="2999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Overview:</a:t>
              </a:r>
              <a:r>
                <a:rPr lang="en-US" sz="24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 Creating an intelligent racing game where AI agents learn to navigate tracks using reinforcement learning for autonomous driving simulation.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457428" y="5965185"/>
            <a:ext cx="11653344" cy="3834540"/>
            <a:chOff x="0" y="0"/>
            <a:chExt cx="3069193" cy="100992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69193" cy="1009920"/>
            </a:xfrm>
            <a:custGeom>
              <a:avLst/>
              <a:gdLst/>
              <a:ahLst/>
              <a:cxnLst/>
              <a:rect r="r" b="b" t="t" l="l"/>
              <a:pathLst>
                <a:path h="1009920" w="3069193">
                  <a:moveTo>
                    <a:pt x="33882" y="0"/>
                  </a:moveTo>
                  <a:lnTo>
                    <a:pt x="3035312" y="0"/>
                  </a:lnTo>
                  <a:cubicBezTo>
                    <a:pt x="3044298" y="0"/>
                    <a:pt x="3052916" y="3570"/>
                    <a:pt x="3059270" y="9924"/>
                  </a:cubicBezTo>
                  <a:cubicBezTo>
                    <a:pt x="3065624" y="16278"/>
                    <a:pt x="3069193" y="24896"/>
                    <a:pt x="3069193" y="33882"/>
                  </a:cubicBezTo>
                  <a:lnTo>
                    <a:pt x="3069193" y="976038"/>
                  </a:lnTo>
                  <a:cubicBezTo>
                    <a:pt x="3069193" y="994750"/>
                    <a:pt x="3054024" y="1009920"/>
                    <a:pt x="3035312" y="1009920"/>
                  </a:cubicBezTo>
                  <a:lnTo>
                    <a:pt x="33882" y="1009920"/>
                  </a:lnTo>
                  <a:cubicBezTo>
                    <a:pt x="15169" y="1009920"/>
                    <a:pt x="0" y="994750"/>
                    <a:pt x="0" y="976038"/>
                  </a:cubicBezTo>
                  <a:lnTo>
                    <a:pt x="0" y="33882"/>
                  </a:lnTo>
                  <a:cubicBezTo>
                    <a:pt x="0" y="15169"/>
                    <a:pt x="15169" y="0"/>
                    <a:pt x="33882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3069193" cy="10670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3639"/>
                </a:lnSpc>
              </a:pPr>
              <a:r>
                <a:rPr lang="en-US" sz="25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Objectives:</a:t>
              </a:r>
            </a:p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Train an AI agent to drive a car on a racetrack using reinforcement learning</a:t>
              </a:r>
            </a:p>
            <a:p>
              <a:pPr algn="l" marL="561336" indent="-280668" lvl="1">
                <a:lnSpc>
                  <a:spcPts val="3639"/>
                </a:lnSpc>
                <a:buFont typeface="Arial"/>
                <a:buChar char="•"/>
              </a:pPr>
              <a:r>
                <a:rPr lang="en-US" sz="25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Learn through trial-and-error to stay on track</a:t>
              </a:r>
            </a:p>
            <a:p>
              <a:pPr algn="l" marL="561336" indent="-280668" lvl="1">
                <a:lnSpc>
                  <a:spcPts val="3639"/>
                </a:lnSpc>
                <a:buFont typeface="Arial"/>
                <a:buChar char="•"/>
              </a:pPr>
              <a:r>
                <a:rPr lang="en-US" sz="25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Optimize lap completion time</a:t>
              </a:r>
            </a:p>
            <a:p>
              <a:pPr algn="l" marL="561336" indent="-280668" lvl="1">
                <a:lnSpc>
                  <a:spcPts val="3639"/>
                </a:lnSpc>
                <a:buFont typeface="Arial"/>
                <a:buChar char="•"/>
              </a:pPr>
              <a:r>
                <a:rPr lang="en-US" sz="25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Avoid crashes and penalties</a:t>
              </a:r>
            </a:p>
            <a:p>
              <a:pPr algn="l" marL="561336" indent="-280668" lvl="1">
                <a:lnSpc>
                  <a:spcPts val="3639"/>
                </a:lnSpc>
                <a:buFont typeface="Arial"/>
                <a:buChar char="•"/>
              </a:pPr>
              <a:r>
                <a:rPr lang="en-US" sz="25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Demonstrate continuous improvement over training episodes</a:t>
              </a:r>
            </a:p>
            <a:p>
              <a:pPr algn="l">
                <a:lnSpc>
                  <a:spcPts val="363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684557" y="406399"/>
            <a:ext cx="6918887" cy="3349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b="true" sz="800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PROBLEM STATEMENT &amp; OBJECTIVE</a:t>
            </a:r>
          </a:p>
          <a:p>
            <a:pPr algn="ctr">
              <a:lnSpc>
                <a:spcPts val="64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E6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17945" y="715962"/>
            <a:ext cx="14913816" cy="2540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b="true" sz="8000">
                <a:solidFill>
                  <a:srgbClr val="252D37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TOOLS &amp; T</a:t>
            </a:r>
            <a:r>
              <a:rPr lang="en-US" b="true" sz="8000">
                <a:solidFill>
                  <a:srgbClr val="252D37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ECHNOLOGIES USED</a:t>
            </a:r>
          </a:p>
          <a:p>
            <a:pPr algn="ctr">
              <a:lnSpc>
                <a:spcPts val="6400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true" flipV="false" rot="0">
            <a:off x="-211950" y="-104775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4114800" y="0"/>
                </a:moveTo>
                <a:lnTo>
                  <a:pt x="0" y="0"/>
                </a:lnTo>
                <a:lnTo>
                  <a:pt x="0" y="4114800"/>
                </a:lnTo>
                <a:lnTo>
                  <a:pt x="4114800" y="4114800"/>
                </a:lnTo>
                <a:lnTo>
                  <a:pt x="41148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8229600"/>
            <a:ext cx="516220" cy="2057400"/>
          </a:xfrm>
          <a:custGeom>
            <a:avLst/>
            <a:gdLst/>
            <a:ahLst/>
            <a:cxnLst/>
            <a:rect r="r" b="b" t="t" l="l"/>
            <a:pathLst>
              <a:path h="2057400" w="516220">
                <a:moveTo>
                  <a:pt x="0" y="0"/>
                </a:moveTo>
                <a:lnTo>
                  <a:pt x="516220" y="0"/>
                </a:lnTo>
                <a:lnTo>
                  <a:pt x="51622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705453" y="8928841"/>
            <a:ext cx="2716317" cy="1358159"/>
          </a:xfrm>
          <a:custGeom>
            <a:avLst/>
            <a:gdLst/>
            <a:ahLst/>
            <a:cxnLst/>
            <a:rect r="r" b="b" t="t" l="l"/>
            <a:pathLst>
              <a:path h="1358159" w="2716317">
                <a:moveTo>
                  <a:pt x="0" y="0"/>
                </a:moveTo>
                <a:lnTo>
                  <a:pt x="2716317" y="0"/>
                </a:lnTo>
                <a:lnTo>
                  <a:pt x="2716317" y="1358159"/>
                </a:lnTo>
                <a:lnTo>
                  <a:pt x="0" y="135815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801576" y="8928841"/>
            <a:ext cx="9776840" cy="1128092"/>
            <a:chOff x="0" y="0"/>
            <a:chExt cx="3522150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522150" cy="406400"/>
            </a:xfrm>
            <a:custGeom>
              <a:avLst/>
              <a:gdLst/>
              <a:ahLst/>
              <a:cxnLst/>
              <a:rect r="r" b="b" t="t" l="l"/>
              <a:pathLst>
                <a:path h="406400" w="3522150">
                  <a:moveTo>
                    <a:pt x="3318950" y="0"/>
                  </a:moveTo>
                  <a:cubicBezTo>
                    <a:pt x="3431174" y="0"/>
                    <a:pt x="3522150" y="90976"/>
                    <a:pt x="3522150" y="203200"/>
                  </a:cubicBezTo>
                  <a:cubicBezTo>
                    <a:pt x="3522150" y="315424"/>
                    <a:pt x="3431174" y="406400"/>
                    <a:pt x="331895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52215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These tools create a full learning setup where the AI interacts with the game and improves over time.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16220" y="3190045"/>
            <a:ext cx="5183035" cy="2245429"/>
            <a:chOff x="0" y="0"/>
            <a:chExt cx="1021436" cy="44251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21436" cy="442513"/>
            </a:xfrm>
            <a:custGeom>
              <a:avLst/>
              <a:gdLst/>
              <a:ahLst/>
              <a:cxnLst/>
              <a:rect r="r" b="b" t="t" l="l"/>
              <a:pathLst>
                <a:path h="442513" w="1021436">
                  <a:moveTo>
                    <a:pt x="818236" y="0"/>
                  </a:moveTo>
                  <a:cubicBezTo>
                    <a:pt x="930460" y="0"/>
                    <a:pt x="1021436" y="99060"/>
                    <a:pt x="1021436" y="221257"/>
                  </a:cubicBezTo>
                  <a:cubicBezTo>
                    <a:pt x="1021436" y="343453"/>
                    <a:pt x="930460" y="442513"/>
                    <a:pt x="818236" y="442513"/>
                  </a:cubicBezTo>
                  <a:lnTo>
                    <a:pt x="203200" y="442513"/>
                  </a:lnTo>
                  <a:cubicBezTo>
                    <a:pt x="90976" y="442513"/>
                    <a:pt x="0" y="343453"/>
                    <a:pt x="0" y="221257"/>
                  </a:cubicBezTo>
                  <a:cubicBezTo>
                    <a:pt x="0" y="9906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021436" cy="4806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3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Game Engine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PyGame</a:t>
              </a:r>
              <a:r>
                <a:rPr lang="en-US" sz="23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 - Simple, beginner-friendly 2D game development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Handles rendering, event management, and game loop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463444" y="3255963"/>
            <a:ext cx="4686371" cy="2770854"/>
            <a:chOff x="0" y="0"/>
            <a:chExt cx="888118" cy="52510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88118" cy="525107"/>
            </a:xfrm>
            <a:custGeom>
              <a:avLst/>
              <a:gdLst/>
              <a:ahLst/>
              <a:cxnLst/>
              <a:rect r="r" b="b" t="t" l="l"/>
              <a:pathLst>
                <a:path h="525107" w="888118">
                  <a:moveTo>
                    <a:pt x="684918" y="0"/>
                  </a:moveTo>
                  <a:cubicBezTo>
                    <a:pt x="797142" y="0"/>
                    <a:pt x="888118" y="117549"/>
                    <a:pt x="888118" y="262553"/>
                  </a:cubicBezTo>
                  <a:cubicBezTo>
                    <a:pt x="888118" y="407557"/>
                    <a:pt x="797142" y="525107"/>
                    <a:pt x="684918" y="525107"/>
                  </a:cubicBezTo>
                  <a:lnTo>
                    <a:pt x="203200" y="525107"/>
                  </a:lnTo>
                  <a:cubicBezTo>
                    <a:pt x="90976" y="525107"/>
                    <a:pt x="0" y="407557"/>
                    <a:pt x="0" y="262553"/>
                  </a:cubicBezTo>
                  <a:cubicBezTo>
                    <a:pt x="0" y="117549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88118" cy="5632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3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Data Visualization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Matplotlib</a:t>
              </a:r>
              <a:r>
                <a:rPr lang="en-US" sz="23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 - Training progress graphs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Visualizing learning curves and performance metrics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600526" y="3255963"/>
            <a:ext cx="5961648" cy="2259775"/>
            <a:chOff x="0" y="0"/>
            <a:chExt cx="1167421" cy="44251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67421" cy="442513"/>
            </a:xfrm>
            <a:custGeom>
              <a:avLst/>
              <a:gdLst/>
              <a:ahLst/>
              <a:cxnLst/>
              <a:rect r="r" b="b" t="t" l="l"/>
              <a:pathLst>
                <a:path h="442513" w="1167421">
                  <a:moveTo>
                    <a:pt x="964221" y="0"/>
                  </a:moveTo>
                  <a:cubicBezTo>
                    <a:pt x="1076445" y="0"/>
                    <a:pt x="1167421" y="99060"/>
                    <a:pt x="1167421" y="221257"/>
                  </a:cubicBezTo>
                  <a:cubicBezTo>
                    <a:pt x="1167421" y="343453"/>
                    <a:pt x="1076445" y="442513"/>
                    <a:pt x="964221" y="442513"/>
                  </a:cubicBezTo>
                  <a:lnTo>
                    <a:pt x="203200" y="442513"/>
                  </a:lnTo>
                  <a:cubicBezTo>
                    <a:pt x="90976" y="442513"/>
                    <a:pt x="0" y="343453"/>
                    <a:pt x="0" y="221257"/>
                  </a:cubicBezTo>
                  <a:cubicBezTo>
                    <a:pt x="0" y="9906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167421" cy="4806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3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AI Framework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Q-Learning / Deep Q-Network (DQN)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Using NumPy or PyTorch for reinforcement learning implementation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339084" y="6258422"/>
            <a:ext cx="6366369" cy="2240603"/>
            <a:chOff x="0" y="0"/>
            <a:chExt cx="1154731" cy="4064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54731" cy="406400"/>
            </a:xfrm>
            <a:custGeom>
              <a:avLst/>
              <a:gdLst/>
              <a:ahLst/>
              <a:cxnLst/>
              <a:rect r="r" b="b" t="t" l="l"/>
              <a:pathLst>
                <a:path h="406400" w="1154731">
                  <a:moveTo>
                    <a:pt x="951531" y="0"/>
                  </a:moveTo>
                  <a:cubicBezTo>
                    <a:pt x="1063755" y="0"/>
                    <a:pt x="1154731" y="90976"/>
                    <a:pt x="1154731" y="203200"/>
                  </a:cubicBezTo>
                  <a:cubicBezTo>
                    <a:pt x="1154731" y="315424"/>
                    <a:pt x="1063755" y="406400"/>
                    <a:pt x="95153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1154731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3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Demo Creation:</a:t>
              </a:r>
              <a:r>
                <a:rPr lang="en-US" sz="23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 ScreenRec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Recording gameplay and training demonstrations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6258422"/>
            <a:ext cx="7420679" cy="2266572"/>
            <a:chOff x="0" y="0"/>
            <a:chExt cx="1462415" cy="44668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462415" cy="446680"/>
            </a:xfrm>
            <a:custGeom>
              <a:avLst/>
              <a:gdLst/>
              <a:ahLst/>
              <a:cxnLst/>
              <a:rect r="r" b="b" t="t" l="l"/>
              <a:pathLst>
                <a:path h="446680" w="1462415">
                  <a:moveTo>
                    <a:pt x="1259215" y="0"/>
                  </a:moveTo>
                  <a:cubicBezTo>
                    <a:pt x="1371440" y="0"/>
                    <a:pt x="1462415" y="99993"/>
                    <a:pt x="1462415" y="223340"/>
                  </a:cubicBezTo>
                  <a:cubicBezTo>
                    <a:pt x="1462415" y="346687"/>
                    <a:pt x="1371440" y="446680"/>
                    <a:pt x="1259215" y="446680"/>
                  </a:cubicBezTo>
                  <a:lnTo>
                    <a:pt x="203200" y="446680"/>
                  </a:lnTo>
                  <a:cubicBezTo>
                    <a:pt x="90976" y="446680"/>
                    <a:pt x="0" y="346687"/>
                    <a:pt x="0" y="223340"/>
                  </a:cubicBezTo>
                  <a:cubicBezTo>
                    <a:pt x="0" y="9999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462415" cy="4847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3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Code Management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GitHub</a:t>
              </a:r>
              <a:r>
                <a:rPr lang="en-US" sz="23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 - Version control and collaboration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Structured repository with commits from all team members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E6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21264" y="573468"/>
            <a:ext cx="10441907" cy="1732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6"/>
              </a:lnSpc>
            </a:pPr>
            <a:r>
              <a:rPr lang="en-US" b="true" sz="8033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W</a:t>
            </a:r>
            <a:r>
              <a:rPr lang="en-US" b="true" sz="8033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ORK DONE SO FAR</a:t>
            </a:r>
          </a:p>
          <a:p>
            <a:pPr algn="ctr">
              <a:lnSpc>
                <a:spcPts val="6426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729149" y="1933575"/>
            <a:ext cx="17052689" cy="7562876"/>
            <a:chOff x="0" y="0"/>
            <a:chExt cx="4491243" cy="19918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91243" cy="1991869"/>
            </a:xfrm>
            <a:custGeom>
              <a:avLst/>
              <a:gdLst/>
              <a:ahLst/>
              <a:cxnLst/>
              <a:rect r="r" b="b" t="t" l="l"/>
              <a:pathLst>
                <a:path h="1991869" w="4491243">
                  <a:moveTo>
                    <a:pt x="23154" y="0"/>
                  </a:moveTo>
                  <a:lnTo>
                    <a:pt x="4468089" y="0"/>
                  </a:lnTo>
                  <a:cubicBezTo>
                    <a:pt x="4480877" y="0"/>
                    <a:pt x="4491243" y="10366"/>
                    <a:pt x="4491243" y="23154"/>
                  </a:cubicBezTo>
                  <a:lnTo>
                    <a:pt x="4491243" y="1968715"/>
                  </a:lnTo>
                  <a:cubicBezTo>
                    <a:pt x="4491243" y="1981502"/>
                    <a:pt x="4480877" y="1991869"/>
                    <a:pt x="4468089" y="1991869"/>
                  </a:cubicBezTo>
                  <a:lnTo>
                    <a:pt x="23154" y="1991869"/>
                  </a:lnTo>
                  <a:cubicBezTo>
                    <a:pt x="10366" y="1991869"/>
                    <a:pt x="0" y="1981502"/>
                    <a:pt x="0" y="1968715"/>
                  </a:cubicBezTo>
                  <a:lnTo>
                    <a:pt x="0" y="23154"/>
                  </a:lnTo>
                  <a:cubicBezTo>
                    <a:pt x="0" y="10366"/>
                    <a:pt x="10366" y="0"/>
                    <a:pt x="23154" y="0"/>
                  </a:cubicBezTo>
                  <a:close/>
                </a:path>
              </a:pathLst>
            </a:custGeom>
            <a:solidFill>
              <a:srgbClr val="C0B3A0">
                <a:alpha val="5372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91243" cy="20299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29149" y="1968845"/>
            <a:ext cx="16829702" cy="800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 Pr</a:t>
            </a:r>
            <a:r>
              <a:rPr lang="en-US" sz="3000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oject Setup &amp; Planning: </a:t>
            </a:r>
            <a:r>
              <a:rPr lang="en-US" sz="3000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Completed project structure, GitHub repository initialization, and task distribution among team members</a:t>
            </a:r>
          </a:p>
          <a:p>
            <a:pPr algn="just">
              <a:lnSpc>
                <a:spcPts val="4200"/>
              </a:lnSpc>
            </a:pP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Basic Game Framework: </a:t>
            </a:r>
            <a:r>
              <a:rPr lang="en-US" sz="3000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Implemented 2D racetrack (rectangle/figure-8 shape) with PyGame rendering system</a:t>
            </a:r>
          </a:p>
          <a:p>
            <a:pPr algn="just">
              <a:lnSpc>
                <a:spcPts val="4200"/>
              </a:lnSpc>
            </a:pP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Car Physics &amp; Controls: </a:t>
            </a:r>
            <a:r>
              <a:rPr lang="en-US" sz="3000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Created a simplified car movement system with forward motion and left/right turning capabilities</a:t>
            </a:r>
          </a:p>
          <a:p>
            <a:pPr algn="just">
              <a:lnSpc>
                <a:spcPts val="4200"/>
              </a:lnSpc>
            </a:pP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RL Environment Setup: </a:t>
            </a:r>
            <a:r>
              <a:rPr lang="en-US" sz="3000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Defined state space (position, angle, distance from border) and action space (forward, left, right)</a:t>
            </a:r>
          </a:p>
          <a:p>
            <a:pPr algn="just">
              <a:lnSpc>
                <a:spcPts val="4200"/>
              </a:lnSpc>
            </a:pP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Reward System Design: </a:t>
            </a:r>
            <a:r>
              <a:rPr lang="en-US" sz="3000">
                <a:solidFill>
                  <a:srgbClr val="252930"/>
                </a:solidFill>
                <a:latin typeface="Maven Pro"/>
                <a:ea typeface="Maven Pro"/>
                <a:cs typeface="Maven Pro"/>
                <a:sym typeface="Maven Pro"/>
              </a:rPr>
              <a:t>Implemented reward structure: +1 per frame alive, +100 for lap completion, -100 for crashes</a:t>
            </a:r>
          </a:p>
          <a:p>
            <a:pPr algn="just">
              <a:lnSpc>
                <a:spcPts val="4200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0" y="8229600"/>
            <a:ext cx="516220" cy="2057400"/>
          </a:xfrm>
          <a:custGeom>
            <a:avLst/>
            <a:gdLst/>
            <a:ahLst/>
            <a:cxnLst/>
            <a:rect r="r" b="b" t="t" l="l"/>
            <a:pathLst>
              <a:path h="2057400" w="516220">
                <a:moveTo>
                  <a:pt x="0" y="0"/>
                </a:moveTo>
                <a:lnTo>
                  <a:pt x="516220" y="0"/>
                </a:lnTo>
                <a:lnTo>
                  <a:pt x="51622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571683" y="8928841"/>
            <a:ext cx="2716317" cy="1358159"/>
          </a:xfrm>
          <a:custGeom>
            <a:avLst/>
            <a:gdLst/>
            <a:ahLst/>
            <a:cxnLst/>
            <a:rect r="r" b="b" t="t" l="l"/>
            <a:pathLst>
              <a:path h="1358159" w="2716317">
                <a:moveTo>
                  <a:pt x="0" y="0"/>
                </a:moveTo>
                <a:lnTo>
                  <a:pt x="2716317" y="0"/>
                </a:lnTo>
                <a:lnTo>
                  <a:pt x="2716317" y="1358159"/>
                </a:lnTo>
                <a:lnTo>
                  <a:pt x="0" y="1358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354175" y="-123825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E6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71267" y="713390"/>
            <a:ext cx="11430633" cy="1730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b="true" sz="800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CHALLENGES &amp; L</a:t>
            </a:r>
            <a:r>
              <a:rPr lang="en-US" b="true" sz="8000">
                <a:solidFill>
                  <a:srgbClr val="252930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EARNINGS</a:t>
            </a:r>
          </a:p>
        </p:txBody>
      </p:sp>
      <p:sp>
        <p:nvSpPr>
          <p:cNvPr name="Freeform 3" id="3"/>
          <p:cNvSpPr/>
          <p:nvPr/>
        </p:nvSpPr>
        <p:spPr>
          <a:xfrm flipH="true" flipV="false" rot="0">
            <a:off x="-211950" y="-104775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4114800" y="0"/>
                </a:moveTo>
                <a:lnTo>
                  <a:pt x="0" y="0"/>
                </a:lnTo>
                <a:lnTo>
                  <a:pt x="0" y="4114800"/>
                </a:lnTo>
                <a:lnTo>
                  <a:pt x="4114800" y="4114800"/>
                </a:lnTo>
                <a:lnTo>
                  <a:pt x="41148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73650" y="8229600"/>
            <a:ext cx="516220" cy="2057400"/>
          </a:xfrm>
          <a:custGeom>
            <a:avLst/>
            <a:gdLst/>
            <a:ahLst/>
            <a:cxnLst/>
            <a:rect r="r" b="b" t="t" l="l"/>
            <a:pathLst>
              <a:path h="2057400" w="516220">
                <a:moveTo>
                  <a:pt x="0" y="0"/>
                </a:moveTo>
                <a:lnTo>
                  <a:pt x="516220" y="0"/>
                </a:lnTo>
                <a:lnTo>
                  <a:pt x="51622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15972490" y="9000190"/>
            <a:ext cx="516220" cy="2057400"/>
          </a:xfrm>
          <a:custGeom>
            <a:avLst/>
            <a:gdLst/>
            <a:ahLst/>
            <a:cxnLst/>
            <a:rect r="r" b="b" t="t" l="l"/>
            <a:pathLst>
              <a:path h="2057400" w="516220">
                <a:moveTo>
                  <a:pt x="0" y="0"/>
                </a:moveTo>
                <a:lnTo>
                  <a:pt x="516220" y="0"/>
                </a:lnTo>
                <a:lnTo>
                  <a:pt x="51622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39381" y="2872337"/>
            <a:ext cx="4556532" cy="3297979"/>
            <a:chOff x="0" y="0"/>
            <a:chExt cx="1019440" cy="7378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19440" cy="737862"/>
            </a:xfrm>
            <a:custGeom>
              <a:avLst/>
              <a:gdLst/>
              <a:ahLst/>
              <a:cxnLst/>
              <a:rect r="r" b="b" t="t" l="l"/>
              <a:pathLst>
                <a:path h="737862" w="1019440">
                  <a:moveTo>
                    <a:pt x="816240" y="0"/>
                  </a:moveTo>
                  <a:cubicBezTo>
                    <a:pt x="928464" y="0"/>
                    <a:pt x="1019440" y="165176"/>
                    <a:pt x="1019440" y="368931"/>
                  </a:cubicBezTo>
                  <a:cubicBezTo>
                    <a:pt x="1019440" y="572686"/>
                    <a:pt x="928464" y="737862"/>
                    <a:pt x="816240" y="737862"/>
                  </a:cubicBezTo>
                  <a:lnTo>
                    <a:pt x="203200" y="737862"/>
                  </a:lnTo>
                  <a:cubicBezTo>
                    <a:pt x="90976" y="737862"/>
                    <a:pt x="0" y="572686"/>
                    <a:pt x="0" y="368931"/>
                  </a:cubicBezTo>
                  <a:cubicBezTo>
                    <a:pt x="0" y="1651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019440" cy="7759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State Space Design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Determining the optimal state representation for the car's position, angle, and track boundaries required multiple iterations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208317" y="2872337"/>
            <a:ext cx="4556532" cy="3297979"/>
            <a:chOff x="0" y="0"/>
            <a:chExt cx="1019440" cy="73786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19440" cy="737862"/>
            </a:xfrm>
            <a:custGeom>
              <a:avLst/>
              <a:gdLst/>
              <a:ahLst/>
              <a:cxnLst/>
              <a:rect r="r" b="b" t="t" l="l"/>
              <a:pathLst>
                <a:path h="737862" w="1019440">
                  <a:moveTo>
                    <a:pt x="816240" y="0"/>
                  </a:moveTo>
                  <a:cubicBezTo>
                    <a:pt x="928464" y="0"/>
                    <a:pt x="1019440" y="165176"/>
                    <a:pt x="1019440" y="368931"/>
                  </a:cubicBezTo>
                  <a:cubicBezTo>
                    <a:pt x="1019440" y="572686"/>
                    <a:pt x="928464" y="737862"/>
                    <a:pt x="816240" y="737862"/>
                  </a:cubicBezTo>
                  <a:lnTo>
                    <a:pt x="203200" y="737862"/>
                  </a:lnTo>
                  <a:cubicBezTo>
                    <a:pt x="90976" y="737862"/>
                    <a:pt x="0" y="572686"/>
                    <a:pt x="0" y="368931"/>
                  </a:cubicBezTo>
                  <a:cubicBezTo>
                    <a:pt x="0" y="1651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019440" cy="7759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Reward System Balancing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F</a:t>
              </a:r>
              <a:r>
                <a:rPr lang="en-US" sz="18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inding the right balance between positive rewards (staying on track) and negative rewards (crashes) to encourage learning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217118" y="2872337"/>
            <a:ext cx="4556532" cy="3297979"/>
            <a:chOff x="0" y="0"/>
            <a:chExt cx="1019440" cy="73786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19440" cy="737862"/>
            </a:xfrm>
            <a:custGeom>
              <a:avLst/>
              <a:gdLst/>
              <a:ahLst/>
              <a:cxnLst/>
              <a:rect r="r" b="b" t="t" l="l"/>
              <a:pathLst>
                <a:path h="737862" w="1019440">
                  <a:moveTo>
                    <a:pt x="816240" y="0"/>
                  </a:moveTo>
                  <a:cubicBezTo>
                    <a:pt x="928464" y="0"/>
                    <a:pt x="1019440" y="165176"/>
                    <a:pt x="1019440" y="368931"/>
                  </a:cubicBezTo>
                  <a:cubicBezTo>
                    <a:pt x="1019440" y="572686"/>
                    <a:pt x="928464" y="737862"/>
                    <a:pt x="816240" y="737862"/>
                  </a:cubicBezTo>
                  <a:lnTo>
                    <a:pt x="203200" y="737862"/>
                  </a:lnTo>
                  <a:cubicBezTo>
                    <a:pt x="90976" y="737862"/>
                    <a:pt x="0" y="572686"/>
                    <a:pt x="0" y="368931"/>
                  </a:cubicBezTo>
                  <a:cubicBezTo>
                    <a:pt x="0" y="1651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019440" cy="7759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Training Convergence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Ini</a:t>
              </a:r>
              <a:r>
                <a:rPr lang="en-US" sz="1899">
                  <a:solidFill>
                    <a:srgbClr val="000000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tial training runs showed slow convergence, requiring hyperparameter tuning and exploration strategy adjustments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4965700" y="6598942"/>
            <a:ext cx="9041768" cy="3344210"/>
            <a:chOff x="0" y="0"/>
            <a:chExt cx="2381371" cy="88078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381371" cy="880780"/>
            </a:xfrm>
            <a:custGeom>
              <a:avLst/>
              <a:gdLst/>
              <a:ahLst/>
              <a:cxnLst/>
              <a:rect r="r" b="b" t="t" l="l"/>
              <a:pathLst>
                <a:path h="880780" w="2381371">
                  <a:moveTo>
                    <a:pt x="43668" y="0"/>
                  </a:moveTo>
                  <a:lnTo>
                    <a:pt x="2337703" y="0"/>
                  </a:lnTo>
                  <a:cubicBezTo>
                    <a:pt x="2361820" y="0"/>
                    <a:pt x="2381371" y="19551"/>
                    <a:pt x="2381371" y="43668"/>
                  </a:cubicBezTo>
                  <a:lnTo>
                    <a:pt x="2381371" y="837111"/>
                  </a:lnTo>
                  <a:cubicBezTo>
                    <a:pt x="2381371" y="861229"/>
                    <a:pt x="2361820" y="880780"/>
                    <a:pt x="2337703" y="880780"/>
                  </a:cubicBezTo>
                  <a:lnTo>
                    <a:pt x="43668" y="880780"/>
                  </a:lnTo>
                  <a:cubicBezTo>
                    <a:pt x="19551" y="880780"/>
                    <a:pt x="0" y="861229"/>
                    <a:pt x="0" y="837111"/>
                  </a:cubicBezTo>
                  <a:lnTo>
                    <a:pt x="0" y="43668"/>
                  </a:lnTo>
                  <a:cubicBezTo>
                    <a:pt x="0" y="19551"/>
                    <a:pt x="19551" y="0"/>
                    <a:pt x="43668" y="0"/>
                  </a:cubicBezTo>
                  <a:close/>
                </a:path>
              </a:pathLst>
            </a:custGeom>
            <a:solidFill>
              <a:srgbClr val="C0B3A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2381371" cy="9474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59"/>
                </a:lnSpc>
              </a:pPr>
              <a:r>
                <a:rPr lang="en-US" sz="3399" b="true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Key Learnings</a:t>
              </a:r>
            </a:p>
            <a:p>
              <a:pPr algn="l" marL="518157" indent="-259078" lvl="1">
                <a:lnSpc>
                  <a:spcPts val="3359"/>
                </a:lnSpc>
                <a:buFont typeface="Arial"/>
                <a:buChar char="•"/>
              </a:pPr>
              <a:r>
                <a:rPr lang="en-US" b="true" sz="2399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Reinforcement Learning</a:t>
              </a:r>
            </a:p>
            <a:p>
              <a:pPr algn="l" marL="518157" indent="-259078" lvl="1">
                <a:lnSpc>
                  <a:spcPts val="3359"/>
                </a:lnSpc>
                <a:buFont typeface="Arial"/>
                <a:buChar char="•"/>
              </a:pPr>
              <a:r>
                <a:rPr lang="en-US" b="true" sz="2399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Game Development</a:t>
              </a:r>
            </a:p>
            <a:p>
              <a:pPr algn="l" marL="518157" indent="-259078" lvl="1">
                <a:lnSpc>
                  <a:spcPts val="3359"/>
                </a:lnSpc>
                <a:buFont typeface="Arial"/>
                <a:buChar char="•"/>
              </a:pPr>
              <a:r>
                <a:rPr lang="en-US" b="true" sz="2399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Experimentation</a:t>
              </a:r>
            </a:p>
            <a:p>
              <a:pPr algn="l" marL="518157" indent="-259078" lvl="1">
                <a:lnSpc>
                  <a:spcPts val="3359"/>
                </a:lnSpc>
                <a:buFont typeface="Arial"/>
                <a:buChar char="•"/>
              </a:pPr>
              <a:r>
                <a:rPr lang="en-US" b="true" sz="2399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Collaboration</a:t>
              </a:r>
            </a:p>
            <a:p>
              <a:pPr algn="l" marL="518157" indent="-259078" lvl="1">
                <a:lnSpc>
                  <a:spcPts val="3359"/>
                </a:lnSpc>
                <a:buFont typeface="Arial"/>
                <a:buChar char="•"/>
              </a:pPr>
              <a:r>
                <a:rPr lang="en-US" b="true" sz="2399">
                  <a:solidFill>
                    <a:srgbClr val="000000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Data Analysis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E6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45692" y="1899121"/>
            <a:ext cx="8865010" cy="917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97"/>
              </a:lnSpc>
            </a:pPr>
            <a:r>
              <a:rPr lang="en-US" b="true" sz="8121">
                <a:solidFill>
                  <a:srgbClr val="252D37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F</a:t>
            </a:r>
            <a:r>
              <a:rPr lang="en-US" b="true" sz="8121">
                <a:solidFill>
                  <a:srgbClr val="252D37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UTURE WORK</a:t>
            </a:r>
          </a:p>
        </p:txBody>
      </p:sp>
      <p:sp>
        <p:nvSpPr>
          <p:cNvPr name="Freeform 3" id="3"/>
          <p:cNvSpPr/>
          <p:nvPr/>
        </p:nvSpPr>
        <p:spPr>
          <a:xfrm flipH="true" flipV="false" rot="0">
            <a:off x="-211950" y="-104775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4114800" y="0"/>
                </a:moveTo>
                <a:lnTo>
                  <a:pt x="0" y="0"/>
                </a:lnTo>
                <a:lnTo>
                  <a:pt x="0" y="4114800"/>
                </a:lnTo>
                <a:lnTo>
                  <a:pt x="4114800" y="4114800"/>
                </a:lnTo>
                <a:lnTo>
                  <a:pt x="41148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73650" y="8229600"/>
            <a:ext cx="516220" cy="2057400"/>
          </a:xfrm>
          <a:custGeom>
            <a:avLst/>
            <a:gdLst/>
            <a:ahLst/>
            <a:cxnLst/>
            <a:rect r="r" b="b" t="t" l="l"/>
            <a:pathLst>
              <a:path h="2057400" w="516220">
                <a:moveTo>
                  <a:pt x="0" y="0"/>
                </a:moveTo>
                <a:lnTo>
                  <a:pt x="516220" y="0"/>
                </a:lnTo>
                <a:lnTo>
                  <a:pt x="51622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542983" y="9077308"/>
            <a:ext cx="2716317" cy="1358159"/>
          </a:xfrm>
          <a:custGeom>
            <a:avLst/>
            <a:gdLst/>
            <a:ahLst/>
            <a:cxnLst/>
            <a:rect r="r" b="b" t="t" l="l"/>
            <a:pathLst>
              <a:path h="1358159" w="2716317">
                <a:moveTo>
                  <a:pt x="0" y="0"/>
                </a:moveTo>
                <a:lnTo>
                  <a:pt x="2716317" y="0"/>
                </a:lnTo>
                <a:lnTo>
                  <a:pt x="2716317" y="1358159"/>
                </a:lnTo>
                <a:lnTo>
                  <a:pt x="0" y="135815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517884" y="3123103"/>
            <a:ext cx="7410065" cy="6487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85184" indent="-442592" lvl="1">
              <a:lnSpc>
                <a:spcPts val="5739"/>
              </a:lnSpc>
              <a:buFont typeface="Arial"/>
              <a:buChar char="•"/>
            </a:pP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MULTIPLAYER</a:t>
            </a:r>
          </a:p>
          <a:p>
            <a:pPr algn="l" marL="885184" indent="-442592" lvl="1">
              <a:lnSpc>
                <a:spcPts val="5739"/>
              </a:lnSpc>
              <a:buFont typeface="Arial"/>
              <a:buChar char="•"/>
            </a:pP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Complex Track Design</a:t>
            </a:r>
          </a:p>
          <a:p>
            <a:pPr algn="l" marL="885184" indent="-442592" lvl="1">
              <a:lnSpc>
                <a:spcPts val="5739"/>
              </a:lnSpc>
              <a:buFont typeface="Arial"/>
              <a:buChar char="•"/>
            </a:pP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Dee</a:t>
            </a: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p Q-Networks (DQN)</a:t>
            </a:r>
          </a:p>
          <a:p>
            <a:pPr algn="l" marL="885184" indent="-442592" lvl="1">
              <a:lnSpc>
                <a:spcPts val="5739"/>
              </a:lnSpc>
              <a:buFont typeface="Arial"/>
              <a:buChar char="•"/>
            </a:pP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Tr</a:t>
            </a: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ans</a:t>
            </a: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fer Learning</a:t>
            </a:r>
          </a:p>
          <a:p>
            <a:pPr algn="l" marL="885184" indent="-442592" lvl="1">
              <a:lnSpc>
                <a:spcPts val="5739"/>
              </a:lnSpc>
              <a:buFont typeface="Arial"/>
              <a:buChar char="•"/>
            </a:pP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3D Environment</a:t>
            </a:r>
          </a:p>
          <a:p>
            <a:pPr algn="l" marL="885184" indent="-442592" lvl="1">
              <a:lnSpc>
                <a:spcPts val="5739"/>
              </a:lnSpc>
              <a:buFont typeface="Arial"/>
              <a:buChar char="•"/>
            </a:pP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Human-AI I</a:t>
            </a: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nteraction</a:t>
            </a:r>
          </a:p>
          <a:p>
            <a:pPr algn="l" marL="885184" indent="-442592" lvl="1">
              <a:lnSpc>
                <a:spcPts val="5739"/>
              </a:lnSpc>
              <a:buFont typeface="Arial"/>
              <a:buChar char="•"/>
            </a:pP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Hierarchical </a:t>
            </a: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Reinforc</a:t>
            </a:r>
            <a:r>
              <a:rPr lang="en-US" b="true" sz="4099">
                <a:solidFill>
                  <a:srgbClr val="25293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ement Learning</a:t>
            </a:r>
          </a:p>
          <a:p>
            <a:pPr algn="l">
              <a:lnSpc>
                <a:spcPts val="573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3E6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754150" y="3918074"/>
            <a:ext cx="12779699" cy="1791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35"/>
              </a:lnSpc>
            </a:pPr>
            <a:r>
              <a:rPr lang="en-US" b="true" sz="15544">
                <a:solidFill>
                  <a:srgbClr val="252D37"/>
                </a:solidFill>
                <a:latin typeface="Maven Pro Bold"/>
                <a:ea typeface="Maven Pro Bold"/>
                <a:cs typeface="Maven Pro Bold"/>
                <a:sym typeface="Maven Pro Bold"/>
              </a:rPr>
              <a:t>Thank You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6974593"/>
            <a:ext cx="809919" cy="3227938"/>
          </a:xfrm>
          <a:custGeom>
            <a:avLst/>
            <a:gdLst/>
            <a:ahLst/>
            <a:cxnLst/>
            <a:rect r="r" b="b" t="t" l="l"/>
            <a:pathLst>
              <a:path h="3227938" w="809919">
                <a:moveTo>
                  <a:pt x="0" y="0"/>
                </a:moveTo>
                <a:lnTo>
                  <a:pt x="809919" y="0"/>
                </a:lnTo>
                <a:lnTo>
                  <a:pt x="809919" y="3227938"/>
                </a:lnTo>
                <a:lnTo>
                  <a:pt x="0" y="3227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3969" y="8304597"/>
            <a:ext cx="4261740" cy="2130870"/>
          </a:xfrm>
          <a:custGeom>
            <a:avLst/>
            <a:gdLst/>
            <a:ahLst/>
            <a:cxnLst/>
            <a:rect r="r" b="b" t="t" l="l"/>
            <a:pathLst>
              <a:path h="2130870" w="4261740">
                <a:moveTo>
                  <a:pt x="0" y="0"/>
                </a:moveTo>
                <a:lnTo>
                  <a:pt x="4261740" y="0"/>
                </a:lnTo>
                <a:lnTo>
                  <a:pt x="4261740" y="2130870"/>
                </a:lnTo>
                <a:lnTo>
                  <a:pt x="0" y="21308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17582856" y="118636"/>
            <a:ext cx="809919" cy="3227938"/>
          </a:xfrm>
          <a:custGeom>
            <a:avLst/>
            <a:gdLst/>
            <a:ahLst/>
            <a:cxnLst/>
            <a:rect r="r" b="b" t="t" l="l"/>
            <a:pathLst>
              <a:path h="3227938" w="809919">
                <a:moveTo>
                  <a:pt x="0" y="0"/>
                </a:moveTo>
                <a:lnTo>
                  <a:pt x="809919" y="0"/>
                </a:lnTo>
                <a:lnTo>
                  <a:pt x="809919" y="3227938"/>
                </a:lnTo>
                <a:lnTo>
                  <a:pt x="0" y="3227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2517066" y="-114300"/>
            <a:ext cx="4261740" cy="2130870"/>
          </a:xfrm>
          <a:custGeom>
            <a:avLst/>
            <a:gdLst/>
            <a:ahLst/>
            <a:cxnLst/>
            <a:rect r="r" b="b" t="t" l="l"/>
            <a:pathLst>
              <a:path h="2130870" w="4261740">
                <a:moveTo>
                  <a:pt x="0" y="0"/>
                </a:moveTo>
                <a:lnTo>
                  <a:pt x="4261740" y="0"/>
                </a:lnTo>
                <a:lnTo>
                  <a:pt x="4261740" y="2130870"/>
                </a:lnTo>
                <a:lnTo>
                  <a:pt x="0" y="21308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DAGsg3hjpzo</dc:identifier>
  <dcterms:modified xsi:type="dcterms:W3CDTF">2011-08-01T06:04:30Z</dcterms:modified>
  <cp:revision>1</cp:revision>
  <dc:title>Research project</dc:title>
</cp:coreProperties>
</file>

<file path=docProps/thumbnail.jpeg>
</file>